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62" r:id="rId4"/>
    <p:sldId id="263" r:id="rId5"/>
    <p:sldId id="266" r:id="rId6"/>
    <p:sldId id="281" r:id="rId7"/>
    <p:sldId id="282" r:id="rId8"/>
    <p:sldId id="283" r:id="rId9"/>
    <p:sldId id="284" r:id="rId10"/>
    <p:sldId id="280" r:id="rId11"/>
    <p:sldId id="275" r:id="rId12"/>
  </p:sldIdLst>
  <p:sldSz cx="18288000" cy="10287000"/>
  <p:notesSz cx="6858000" cy="9144000"/>
  <p:embeddedFontLst>
    <p:embeddedFont>
      <p:font typeface="Georgia Pro" panose="02040502050405020303" pitchFamily="18" charset="0"/>
      <p:regular r:id="rId14"/>
      <p:bold r:id="rId15"/>
      <p:italic r:id="rId16"/>
      <p:boldItalic r:id="rId17"/>
    </p:embeddedFont>
    <p:embeddedFont>
      <p:font typeface="Open Sauce" panose="020B0604020202020204" charset="0"/>
      <p:regular r:id="rId18"/>
    </p:embeddedFont>
    <p:embeddedFont>
      <p:font typeface="Source Sans Pro" panose="020B0503030403020204" pitchFamily="34" charset="0"/>
      <p:regular r:id="rId19"/>
      <p:bold r:id="rId20"/>
      <p:italic r:id="rId21"/>
      <p:boldItalic r:id="rId22"/>
    </p:embeddedFont>
    <p:embeddedFont>
      <p:font typeface="Times New Roman Bold" panose="02020803070505020304" pitchFamily="18" charset="0"/>
      <p:regular r:id="rId23"/>
      <p:bold r:id="rId2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EB1E5"/>
    <a:srgbClr val="318F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420FEC4-7E74-4B19-A0DB-C288B6391214}" v="1" dt="2023-05-03T12:16:11.14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37" d="100"/>
          <a:sy n="37" d="100"/>
        </p:scale>
        <p:origin x="996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Zanyar Osman" userId="716b3247-6916-43d4-b63b-31b5058addfe" providerId="ADAL" clId="{6420FEC4-7E74-4B19-A0DB-C288B6391214}"/>
    <pc:docChg chg="addSld delSld modSld sldOrd">
      <pc:chgData name="Zanyar Osman" userId="716b3247-6916-43d4-b63b-31b5058addfe" providerId="ADAL" clId="{6420FEC4-7E74-4B19-A0DB-C288B6391214}" dt="2023-05-03T12:16:13.253" v="3"/>
      <pc:docMkLst>
        <pc:docMk/>
      </pc:docMkLst>
      <pc:sldChg chg="add del ord setBg">
        <pc:chgData name="Zanyar Osman" userId="716b3247-6916-43d4-b63b-31b5058addfe" providerId="ADAL" clId="{6420FEC4-7E74-4B19-A0DB-C288B6391214}" dt="2023-05-03T12:16:13.253" v="3"/>
        <pc:sldMkLst>
          <pc:docMk/>
          <pc:sldMk cId="0" sldId="256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62635B-3267-4DFA-A4E1-F4FF29DC5FDE}" type="datetimeFigureOut">
              <a:rPr lang="en-US" smtClean="0"/>
              <a:t>5/12/2026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D019B4-DBE4-44CA-8121-A7D97A8EBD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892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019B4-DBE4-44CA-8121-A7D97A8EBDA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69890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 rot="16200000">
            <a:off x="8573207" y="618995"/>
            <a:ext cx="1165463" cy="18311877"/>
          </a:xfrm>
          <a:custGeom>
            <a:avLst/>
            <a:gdLst/>
            <a:ahLst/>
            <a:cxnLst/>
            <a:rect l="l" t="t" r="r" b="b"/>
            <a:pathLst>
              <a:path w="306953" h="4822881">
                <a:moveTo>
                  <a:pt x="0" y="0"/>
                </a:moveTo>
                <a:lnTo>
                  <a:pt x="306953" y="0"/>
                </a:lnTo>
                <a:lnTo>
                  <a:pt x="306953" y="4822881"/>
                </a:lnTo>
                <a:lnTo>
                  <a:pt x="0" y="4822881"/>
                </a:lnTo>
                <a:close/>
              </a:path>
            </a:pathLst>
          </a:cu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endParaRPr lang="en-US" dirty="0"/>
          </a:p>
        </p:txBody>
      </p:sp>
      <p:grpSp>
        <p:nvGrpSpPr>
          <p:cNvPr id="5" name="Group 5"/>
          <p:cNvGrpSpPr/>
          <p:nvPr/>
        </p:nvGrpSpPr>
        <p:grpSpPr>
          <a:xfrm>
            <a:off x="1227773" y="4163622"/>
            <a:ext cx="110236" cy="2818996"/>
            <a:chOff x="0" y="0"/>
            <a:chExt cx="26312" cy="672855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6312" cy="672855"/>
            </a:xfrm>
            <a:custGeom>
              <a:avLst/>
              <a:gdLst/>
              <a:ahLst/>
              <a:cxnLst/>
              <a:rect l="l" t="t" r="r" b="b"/>
              <a:pathLst>
                <a:path w="26312" h="672855">
                  <a:moveTo>
                    <a:pt x="0" y="0"/>
                  </a:moveTo>
                  <a:lnTo>
                    <a:pt x="26312" y="0"/>
                  </a:lnTo>
                  <a:lnTo>
                    <a:pt x="26312" y="672855"/>
                  </a:lnTo>
                  <a:lnTo>
                    <a:pt x="0" y="67285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19050"/>
              <a:ext cx="812800" cy="8318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59"/>
                </a:lnSpc>
              </a:pPr>
              <a:endParaRPr dirty="0"/>
            </a:p>
          </p:txBody>
        </p:sp>
      </p:grpSp>
      <p:pic>
        <p:nvPicPr>
          <p:cNvPr id="11" name="Picture 1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830789" y="543597"/>
            <a:ext cx="2293411" cy="2293411"/>
          </a:xfrm>
          <a:prstGeom prst="rect">
            <a:avLst/>
          </a:prstGeom>
        </p:spPr>
      </p:pic>
      <p:sp>
        <p:nvSpPr>
          <p:cNvPr id="13" name="TextBox 13"/>
          <p:cNvSpPr txBox="1"/>
          <p:nvPr/>
        </p:nvSpPr>
        <p:spPr>
          <a:xfrm>
            <a:off x="592959" y="4891108"/>
            <a:ext cx="10756200" cy="13583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0086"/>
              </a:lnSpc>
            </a:pPr>
            <a:r>
              <a:rPr lang="en-US" sz="10506" dirty="0">
                <a:solidFill>
                  <a:srgbClr val="000000"/>
                </a:solidFill>
                <a:latin typeface="Georgia Pro"/>
              </a:rPr>
              <a:t>YOUR TITLED</a:t>
            </a:r>
          </a:p>
        </p:txBody>
      </p:sp>
      <p:sp>
        <p:nvSpPr>
          <p:cNvPr id="15" name="AutoShape 15"/>
          <p:cNvSpPr/>
          <p:nvPr/>
        </p:nvSpPr>
        <p:spPr>
          <a:xfrm flipV="1">
            <a:off x="592959" y="6497153"/>
            <a:ext cx="10756200" cy="0"/>
          </a:xfrm>
          <a:prstGeom prst="line">
            <a:avLst/>
          </a:prstGeom>
          <a:ln w="38100" cap="flat">
            <a:solidFill>
              <a:srgbClr val="C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TextBox 17"/>
          <p:cNvSpPr txBox="1"/>
          <p:nvPr/>
        </p:nvSpPr>
        <p:spPr>
          <a:xfrm>
            <a:off x="592959" y="6611428"/>
            <a:ext cx="8553855" cy="10028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045"/>
              </a:lnSpc>
            </a:pPr>
            <a:r>
              <a:rPr lang="en-US" sz="2889" spc="144" dirty="0">
                <a:solidFill>
                  <a:srgbClr val="000000"/>
                </a:solidFill>
                <a:latin typeface="Open Sauce"/>
              </a:rPr>
              <a:t>Speaker's name:</a:t>
            </a:r>
          </a:p>
          <a:p>
            <a:pPr>
              <a:lnSpc>
                <a:spcPts val="4045"/>
              </a:lnSpc>
            </a:pPr>
            <a:r>
              <a:rPr lang="en-US" sz="2889" spc="144" dirty="0">
                <a:solidFill>
                  <a:srgbClr val="000000"/>
                </a:solidFill>
                <a:latin typeface="Open Sauce"/>
              </a:rPr>
              <a:t>Affiliation: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592959" y="9328812"/>
            <a:ext cx="12197485" cy="7446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fontAlgn="base"/>
            <a:r>
              <a:rPr lang="en-US" sz="2289" b="1" spc="114" dirty="0">
                <a:solidFill>
                  <a:srgbClr val="FFFFFF"/>
                </a:solidFill>
                <a:latin typeface="Open Sauce"/>
              </a:rPr>
              <a:t>13</a:t>
            </a:r>
            <a:r>
              <a:rPr lang="en-US" sz="2289" b="1" spc="114" baseline="30000" dirty="0">
                <a:solidFill>
                  <a:srgbClr val="FFFFFF"/>
                </a:solidFill>
                <a:latin typeface="Open Sauce"/>
              </a:rPr>
              <a:t>th</a:t>
            </a:r>
            <a:r>
              <a:rPr lang="en-US" sz="2289" spc="114" dirty="0">
                <a:solidFill>
                  <a:srgbClr val="FFFFFF"/>
                </a:solidFill>
                <a:latin typeface="Open Sauce"/>
              </a:rPr>
              <a:t> </a:t>
            </a:r>
            <a:r>
              <a:rPr lang="en-US" sz="2400" b="1" i="0" cap="all" dirty="0">
                <a:solidFill>
                  <a:srgbClr val="FFFFFF"/>
                </a:solidFill>
                <a:effectLst/>
                <a:latin typeface="Source Sans Pro" panose="020B0604020202020204" pitchFamily="34" charset="0"/>
              </a:rPr>
              <a:t>NATIONAL YOUNG RESEARCHERS CONFERENCE</a:t>
            </a:r>
          </a:p>
          <a:p>
            <a:pPr marL="0" lvl="0" indent="0">
              <a:lnSpc>
                <a:spcPts val="3205"/>
              </a:lnSpc>
              <a:spcBef>
                <a:spcPct val="0"/>
              </a:spcBef>
            </a:pPr>
            <a:r>
              <a:rPr lang="en-US" sz="2289" u="none" spc="114" dirty="0">
                <a:solidFill>
                  <a:srgbClr val="FFFFFF"/>
                </a:solidFill>
                <a:latin typeface="Open Sauce"/>
              </a:rPr>
              <a:t>NAYREC 2026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14714080" y="9528820"/>
            <a:ext cx="2908102" cy="3894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205"/>
              </a:lnSpc>
              <a:spcBef>
                <a:spcPct val="0"/>
              </a:spcBef>
            </a:pPr>
            <a:r>
              <a:rPr lang="en-US" sz="2289" u="none" spc="114" dirty="0">
                <a:solidFill>
                  <a:srgbClr val="FFFFFF"/>
                </a:solidFill>
                <a:latin typeface="Open Sauce"/>
              </a:rPr>
              <a:t>May 21st, 2026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0D71D66-7FC3-C457-DF83-8FBB90768BD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2838" y="462611"/>
            <a:ext cx="6062484" cy="237439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7"/>
          <p:cNvSpPr/>
          <p:nvPr/>
        </p:nvSpPr>
        <p:spPr>
          <a:xfrm>
            <a:off x="-738271" y="781338"/>
            <a:ext cx="12084258" cy="1371600"/>
          </a:xfrm>
          <a:custGeom>
            <a:avLst/>
            <a:gdLst/>
            <a:ahLst/>
            <a:cxnLst/>
            <a:rect l="l" t="t" r="r" b="b"/>
            <a:pathLst>
              <a:path w="3182685" h="424089">
                <a:moveTo>
                  <a:pt x="32674" y="0"/>
                </a:moveTo>
                <a:lnTo>
                  <a:pt x="3150011" y="0"/>
                </a:lnTo>
                <a:cubicBezTo>
                  <a:pt x="3158677" y="0"/>
                  <a:pt x="3166988" y="3442"/>
                  <a:pt x="3173115" y="9570"/>
                </a:cubicBezTo>
                <a:cubicBezTo>
                  <a:pt x="3179243" y="15697"/>
                  <a:pt x="3182685" y="24008"/>
                  <a:pt x="3182685" y="32674"/>
                </a:cubicBezTo>
                <a:lnTo>
                  <a:pt x="3182685" y="391415"/>
                </a:lnTo>
                <a:cubicBezTo>
                  <a:pt x="3182685" y="400081"/>
                  <a:pt x="3179243" y="408391"/>
                  <a:pt x="3173115" y="414519"/>
                </a:cubicBezTo>
                <a:cubicBezTo>
                  <a:pt x="3166988" y="420646"/>
                  <a:pt x="3158677" y="424089"/>
                  <a:pt x="3150011" y="424089"/>
                </a:cubicBezTo>
                <a:lnTo>
                  <a:pt x="32674" y="424089"/>
                </a:lnTo>
                <a:cubicBezTo>
                  <a:pt x="24008" y="424089"/>
                  <a:pt x="15697" y="420646"/>
                  <a:pt x="9570" y="414519"/>
                </a:cubicBezTo>
                <a:cubicBezTo>
                  <a:pt x="3442" y="408391"/>
                  <a:pt x="0" y="400081"/>
                  <a:pt x="0" y="391415"/>
                </a:cubicBezTo>
                <a:lnTo>
                  <a:pt x="0" y="32674"/>
                </a:lnTo>
                <a:cubicBezTo>
                  <a:pt x="0" y="24008"/>
                  <a:pt x="3442" y="15697"/>
                  <a:pt x="9570" y="9570"/>
                </a:cubicBezTo>
                <a:cubicBezTo>
                  <a:pt x="15697" y="3442"/>
                  <a:pt x="24008" y="0"/>
                  <a:pt x="32674" y="0"/>
                </a:cubicBezTo>
                <a:close/>
              </a:path>
            </a:pathLst>
          </a:custGeom>
          <a:solidFill>
            <a:srgbClr val="C00000"/>
          </a:solidFill>
          <a:ln>
            <a:solidFill>
              <a:srgbClr val="C00000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9" name="TextBox 9"/>
          <p:cNvSpPr txBox="1"/>
          <p:nvPr/>
        </p:nvSpPr>
        <p:spPr>
          <a:xfrm>
            <a:off x="799699" y="1107680"/>
            <a:ext cx="11356983" cy="7189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071"/>
              </a:lnSpc>
            </a:pPr>
            <a:r>
              <a:rPr lang="en-US" sz="4399" spc="431" dirty="0">
                <a:solidFill>
                  <a:srgbClr val="FFFFFF"/>
                </a:solidFill>
                <a:latin typeface="Times New Roman Bold"/>
              </a:rPr>
              <a:t>REFERENCE</a:t>
            </a:r>
          </a:p>
        </p:txBody>
      </p:sp>
      <p:sp>
        <p:nvSpPr>
          <p:cNvPr id="10" name="AutoShape 15">
            <a:extLst>
              <a:ext uri="{FF2B5EF4-FFF2-40B4-BE49-F238E27FC236}">
                <a16:creationId xmlns:a16="http://schemas.microsoft.com/office/drawing/2014/main" id="{11D7054E-384B-B14B-DDD2-7599886CDC51}"/>
              </a:ext>
            </a:extLst>
          </p:cNvPr>
          <p:cNvSpPr/>
          <p:nvPr/>
        </p:nvSpPr>
        <p:spPr>
          <a:xfrm flipV="1">
            <a:off x="1553779" y="8953500"/>
            <a:ext cx="15180441" cy="7673"/>
          </a:xfrm>
          <a:prstGeom prst="line">
            <a:avLst/>
          </a:prstGeom>
          <a:ln w="38100" cap="flat">
            <a:solidFill>
              <a:srgbClr val="C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737BCF5-684E-D854-9F91-BE025C61300A}"/>
              </a:ext>
            </a:extLst>
          </p:cNvPr>
          <p:cNvSpPr txBox="1"/>
          <p:nvPr/>
        </p:nvSpPr>
        <p:spPr>
          <a:xfrm>
            <a:off x="1447800" y="9186065"/>
            <a:ext cx="951547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en-US" sz="2400" b="1" spc="114" dirty="0">
                <a:solidFill>
                  <a:srgbClr val="C00000"/>
                </a:solidFill>
                <a:latin typeface="Open Sauce"/>
              </a:rPr>
              <a:t>13</a:t>
            </a:r>
            <a:r>
              <a:rPr lang="en-US" sz="2400" b="1" spc="114" baseline="30000" dirty="0">
                <a:solidFill>
                  <a:srgbClr val="C00000"/>
                </a:solidFill>
                <a:latin typeface="Open Sauce"/>
              </a:rPr>
              <a:t>th</a:t>
            </a:r>
            <a:r>
              <a:rPr lang="en-US" sz="2400" spc="114" dirty="0">
                <a:solidFill>
                  <a:srgbClr val="C00000"/>
                </a:solidFill>
                <a:latin typeface="Open Sauce"/>
              </a:rPr>
              <a:t> </a:t>
            </a:r>
            <a:r>
              <a:rPr lang="en-US" sz="2400" b="1" i="0" cap="all" dirty="0">
                <a:solidFill>
                  <a:srgbClr val="C00000"/>
                </a:solidFill>
                <a:effectLst/>
                <a:latin typeface="Source Sans Pro" panose="020B0604020202020204" pitchFamily="34" charset="0"/>
              </a:rPr>
              <a:t>NATIONAL YOUNG RESEARCHERS CONFERENCE</a:t>
            </a:r>
            <a:endParaRPr lang="en-US" b="1" i="0" cap="all" dirty="0">
              <a:solidFill>
                <a:srgbClr val="C00000"/>
              </a:solidFill>
              <a:effectLst/>
              <a:latin typeface="Source Sans Pro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994CC0C-FBB8-5690-878A-8FF0F28FF7F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25600" y="8968847"/>
            <a:ext cx="3690256" cy="1227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138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FF0000">
                <a:tint val="45000"/>
                <a:satMod val="400000"/>
              </a:srgbClr>
            </a:duotone>
          </a:blip>
          <a:srcRect t="3250" r="2169" b="9829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</p:pic>
      <p:grpSp>
        <p:nvGrpSpPr>
          <p:cNvPr id="3" name="Group 3"/>
          <p:cNvGrpSpPr/>
          <p:nvPr/>
        </p:nvGrpSpPr>
        <p:grpSpPr>
          <a:xfrm>
            <a:off x="2336722" y="4006085"/>
            <a:ext cx="13614557" cy="4896150"/>
            <a:chOff x="0" y="0"/>
            <a:chExt cx="3585727" cy="1289521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585727" cy="1289521"/>
            </a:xfrm>
            <a:custGeom>
              <a:avLst/>
              <a:gdLst/>
              <a:ahLst/>
              <a:cxnLst/>
              <a:rect l="l" t="t" r="r" b="b"/>
              <a:pathLst>
                <a:path w="3585727" h="1289521">
                  <a:moveTo>
                    <a:pt x="29001" y="0"/>
                  </a:moveTo>
                  <a:lnTo>
                    <a:pt x="3556726" y="0"/>
                  </a:lnTo>
                  <a:cubicBezTo>
                    <a:pt x="3572743" y="0"/>
                    <a:pt x="3585727" y="12984"/>
                    <a:pt x="3585727" y="29001"/>
                  </a:cubicBezTo>
                  <a:lnTo>
                    <a:pt x="3585727" y="1260520"/>
                  </a:lnTo>
                  <a:cubicBezTo>
                    <a:pt x="3585727" y="1268211"/>
                    <a:pt x="3582671" y="1275588"/>
                    <a:pt x="3577233" y="1281027"/>
                  </a:cubicBezTo>
                  <a:cubicBezTo>
                    <a:pt x="3571794" y="1286466"/>
                    <a:pt x="3564417" y="1289521"/>
                    <a:pt x="3556726" y="1289521"/>
                  </a:cubicBezTo>
                  <a:lnTo>
                    <a:pt x="29001" y="1289521"/>
                  </a:lnTo>
                  <a:cubicBezTo>
                    <a:pt x="12984" y="1289521"/>
                    <a:pt x="0" y="1276537"/>
                    <a:pt x="0" y="1260520"/>
                  </a:cubicBezTo>
                  <a:lnTo>
                    <a:pt x="0" y="29001"/>
                  </a:lnTo>
                  <a:cubicBezTo>
                    <a:pt x="0" y="21310"/>
                    <a:pt x="3055" y="13933"/>
                    <a:pt x="8494" y="8494"/>
                  </a:cubicBezTo>
                  <a:cubicBezTo>
                    <a:pt x="13933" y="3055"/>
                    <a:pt x="21310" y="0"/>
                    <a:pt x="29001" y="0"/>
                  </a:cubicBezTo>
                  <a:close/>
                </a:path>
              </a:pathLst>
            </a:custGeom>
            <a:solidFill>
              <a:srgbClr val="FFFFFF">
                <a:alpha val="26667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95250"/>
              <a:ext cx="812800" cy="9080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83"/>
                </a:lnSpc>
              </a:pPr>
              <a:endParaRPr dirty="0"/>
            </a:p>
          </p:txBody>
        </p:sp>
      </p:grpSp>
      <p:pic>
        <p:nvPicPr>
          <p:cNvPr id="6" name="Picture 6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3344230" y="4819679"/>
            <a:ext cx="11599540" cy="326896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4B12129-FC35-6E4A-AA81-4F8C32B37C8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1125" y="878501"/>
            <a:ext cx="6062484" cy="276593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B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260333" y="598654"/>
            <a:ext cx="5661991" cy="14774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0858"/>
              </a:lnSpc>
            </a:pPr>
            <a:r>
              <a:rPr lang="en-US" sz="7868" spc="771" dirty="0">
                <a:solidFill>
                  <a:srgbClr val="231F20"/>
                </a:solidFill>
                <a:latin typeface="Times New Roman"/>
              </a:rPr>
              <a:t>Outline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240732" y="3742350"/>
            <a:ext cx="937219" cy="65402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26"/>
              </a:lnSpc>
            </a:pPr>
            <a:r>
              <a:rPr lang="en-US" sz="4271" spc="350" dirty="0">
                <a:solidFill>
                  <a:srgbClr val="C00000"/>
                </a:solidFill>
                <a:latin typeface="Codec Pro ExtraBold Italics"/>
              </a:rPr>
              <a:t>01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240732" y="4539469"/>
            <a:ext cx="937219" cy="654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26"/>
              </a:lnSpc>
            </a:pPr>
            <a:r>
              <a:rPr lang="en-US" sz="4271" spc="350" dirty="0">
                <a:solidFill>
                  <a:srgbClr val="C00000"/>
                </a:solidFill>
                <a:latin typeface="Codec Pro ExtraBold Italics"/>
              </a:rPr>
              <a:t>02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240732" y="5420626"/>
            <a:ext cx="937219" cy="654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26"/>
              </a:lnSpc>
            </a:pPr>
            <a:r>
              <a:rPr lang="en-US" sz="4271" spc="350" dirty="0">
                <a:solidFill>
                  <a:srgbClr val="C00000"/>
                </a:solidFill>
                <a:latin typeface="Codec Pro ExtraBold Italics"/>
              </a:rPr>
              <a:t>03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240732" y="6217746"/>
            <a:ext cx="937219" cy="654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26"/>
              </a:lnSpc>
            </a:pPr>
            <a:r>
              <a:rPr lang="en-US" sz="4271" spc="350" dirty="0">
                <a:solidFill>
                  <a:srgbClr val="C00000"/>
                </a:solidFill>
                <a:latin typeface="Codec Pro ExtraBold Italics"/>
              </a:rPr>
              <a:t>04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260333" y="7010122"/>
            <a:ext cx="937219" cy="654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26"/>
              </a:lnSpc>
            </a:pPr>
            <a:r>
              <a:rPr lang="en-US" sz="4271" spc="350" dirty="0">
                <a:solidFill>
                  <a:srgbClr val="C00000"/>
                </a:solidFill>
                <a:latin typeface="Codec Pro ExtraBold Italics"/>
              </a:rPr>
              <a:t>05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260333" y="7841087"/>
            <a:ext cx="937219" cy="654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26"/>
              </a:lnSpc>
            </a:pPr>
            <a:r>
              <a:rPr lang="en-US" sz="4271" spc="350" dirty="0">
                <a:solidFill>
                  <a:srgbClr val="C00000"/>
                </a:solidFill>
                <a:latin typeface="Codec Pro ExtraBold Italics"/>
              </a:rPr>
              <a:t>06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260333" y="8691379"/>
            <a:ext cx="937219" cy="654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26"/>
              </a:lnSpc>
            </a:pPr>
            <a:r>
              <a:rPr lang="en-US" sz="4271" spc="350" dirty="0">
                <a:solidFill>
                  <a:srgbClr val="C00000"/>
                </a:solidFill>
                <a:latin typeface="Codec Pro ExtraBold Italics"/>
              </a:rPr>
              <a:t>07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2616810" y="3797347"/>
            <a:ext cx="5790503" cy="4124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483"/>
              </a:lnSpc>
            </a:pPr>
            <a:r>
              <a:rPr lang="en-US" sz="2524" spc="247" dirty="0">
                <a:solidFill>
                  <a:srgbClr val="231F20"/>
                </a:solidFill>
                <a:latin typeface="Times New Roman Bold"/>
              </a:rPr>
              <a:t>Introduction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2616810" y="4644520"/>
            <a:ext cx="6076629" cy="4124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483"/>
              </a:lnSpc>
            </a:pPr>
            <a:r>
              <a:rPr lang="en-US" sz="2524" spc="247" dirty="0">
                <a:solidFill>
                  <a:srgbClr val="231F20"/>
                </a:solidFill>
                <a:latin typeface="Times New Roman Bold"/>
              </a:rPr>
              <a:t>Research Questions/Hypotheses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2616810" y="5564611"/>
            <a:ext cx="5790503" cy="4124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483"/>
              </a:lnSpc>
              <a:spcBef>
                <a:spcPct val="0"/>
              </a:spcBef>
            </a:pPr>
            <a:r>
              <a:rPr lang="en-US" sz="2524" spc="247" dirty="0">
                <a:solidFill>
                  <a:srgbClr val="231F20"/>
                </a:solidFill>
                <a:latin typeface="Times New Roman Bold"/>
              </a:rPr>
              <a:t>Literature Review/Theory 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2616810" y="6358828"/>
            <a:ext cx="6076629" cy="4124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483"/>
              </a:lnSpc>
              <a:spcBef>
                <a:spcPct val="0"/>
              </a:spcBef>
            </a:pPr>
            <a:r>
              <a:rPr lang="en-US" sz="2524" spc="247" dirty="0">
                <a:solidFill>
                  <a:srgbClr val="231F20"/>
                </a:solidFill>
                <a:latin typeface="Times New Roman Bold"/>
              </a:rPr>
              <a:t>Methods &amp; Data Collection 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2616810" y="7159673"/>
            <a:ext cx="6076629" cy="4124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483"/>
              </a:lnSpc>
              <a:spcBef>
                <a:spcPct val="0"/>
              </a:spcBef>
            </a:pPr>
            <a:r>
              <a:rPr lang="en-US" sz="2524" spc="247" dirty="0">
                <a:solidFill>
                  <a:srgbClr val="231F20"/>
                </a:solidFill>
                <a:latin typeface="Times New Roman Bold"/>
              </a:rPr>
              <a:t>Data Presentation/Findings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2616810" y="7952049"/>
            <a:ext cx="5790503" cy="4124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483"/>
              </a:lnSpc>
              <a:spcBef>
                <a:spcPct val="0"/>
              </a:spcBef>
            </a:pPr>
            <a:r>
              <a:rPr lang="en-US" sz="2524" spc="247" dirty="0">
                <a:solidFill>
                  <a:srgbClr val="231F20"/>
                </a:solidFill>
                <a:latin typeface="Times New Roman Bold"/>
              </a:rPr>
              <a:t>Conclusion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2616810" y="8796430"/>
            <a:ext cx="6076629" cy="4124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483"/>
              </a:lnSpc>
              <a:spcBef>
                <a:spcPct val="0"/>
              </a:spcBef>
            </a:pPr>
            <a:r>
              <a:rPr lang="en-US" sz="2524" spc="247" dirty="0">
                <a:solidFill>
                  <a:srgbClr val="231F20"/>
                </a:solidFill>
                <a:latin typeface="Times New Roman Bold"/>
              </a:rPr>
              <a:t>Some relevant references 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1260333" y="2352285"/>
            <a:ext cx="14049536" cy="8613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57200" lvl="0" indent="-457200" algn="l">
              <a:lnSpc>
                <a:spcPts val="3483"/>
              </a:lnSpc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en-US" sz="2524" u="none" spc="247" dirty="0">
                <a:solidFill>
                  <a:srgbClr val="231F20"/>
                </a:solidFill>
                <a:latin typeface="Times New Roman Bold"/>
              </a:rPr>
              <a:t>The below format is a very basic design showing you how to   make a PowerPoint presentation from a Presentation​.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1DEDD937-1E44-F29C-A79F-822D29FD8D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6645632" y="4906276"/>
            <a:ext cx="2216834" cy="1028700"/>
          </a:xfrm>
          <a:prstGeom prst="rect">
            <a:avLst/>
          </a:prstGeom>
        </p:spPr>
      </p:pic>
      <p:sp>
        <p:nvSpPr>
          <p:cNvPr id="30" name="Freeform 3">
            <a:extLst>
              <a:ext uri="{FF2B5EF4-FFF2-40B4-BE49-F238E27FC236}">
                <a16:creationId xmlns:a16="http://schemas.microsoft.com/office/drawing/2014/main" id="{0E69D60A-FCBF-21E3-A38A-1C7C3A119869}"/>
              </a:ext>
            </a:extLst>
          </p:cNvPr>
          <p:cNvSpPr/>
          <p:nvPr/>
        </p:nvSpPr>
        <p:spPr>
          <a:xfrm>
            <a:off x="17068800" y="0"/>
            <a:ext cx="1219200" cy="10329479"/>
          </a:xfrm>
          <a:custGeom>
            <a:avLst/>
            <a:gdLst/>
            <a:ahLst/>
            <a:cxnLst/>
            <a:rect l="l" t="t" r="r" b="b"/>
            <a:pathLst>
              <a:path w="270933" h="2720521">
                <a:moveTo>
                  <a:pt x="0" y="0"/>
                </a:moveTo>
                <a:lnTo>
                  <a:pt x="270933" y="0"/>
                </a:lnTo>
                <a:lnTo>
                  <a:pt x="270933" y="2720521"/>
                </a:lnTo>
                <a:lnTo>
                  <a:pt x="0" y="2720521"/>
                </a:lnTo>
                <a:close/>
              </a:path>
            </a:pathLst>
          </a:custGeom>
          <a:solidFill>
            <a:srgbClr val="C00000"/>
          </a:solidFill>
          <a:ln>
            <a:solidFill>
              <a:srgbClr val="C00000"/>
            </a:solidFill>
          </a:ln>
        </p:spPr>
        <p:txBody>
          <a:bodyPr/>
          <a:lstStyle/>
          <a:p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7A0C71C-A25B-FA71-7846-8BB7167C2B2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4745571" y="4606457"/>
            <a:ext cx="6062484" cy="191631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17068800" y="0"/>
            <a:ext cx="1219200" cy="10329479"/>
          </a:xfrm>
          <a:custGeom>
            <a:avLst/>
            <a:gdLst/>
            <a:ahLst/>
            <a:cxnLst/>
            <a:rect l="l" t="t" r="r" b="b"/>
            <a:pathLst>
              <a:path w="270933" h="2720521">
                <a:moveTo>
                  <a:pt x="0" y="0"/>
                </a:moveTo>
                <a:lnTo>
                  <a:pt x="270933" y="0"/>
                </a:lnTo>
                <a:lnTo>
                  <a:pt x="270933" y="2720521"/>
                </a:lnTo>
                <a:lnTo>
                  <a:pt x="0" y="2720521"/>
                </a:lnTo>
                <a:close/>
              </a:path>
            </a:pathLst>
          </a:custGeom>
          <a:solidFill>
            <a:srgbClr val="C00000"/>
          </a:solidFill>
          <a:ln>
            <a:solidFill>
              <a:srgbClr val="C00000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-753630" y="1028700"/>
            <a:ext cx="12084258" cy="1610212"/>
          </a:xfrm>
          <a:custGeom>
            <a:avLst/>
            <a:gdLst/>
            <a:ahLst/>
            <a:cxnLst/>
            <a:rect l="l" t="t" r="r" b="b"/>
            <a:pathLst>
              <a:path w="3182685" h="424089">
                <a:moveTo>
                  <a:pt x="32674" y="0"/>
                </a:moveTo>
                <a:lnTo>
                  <a:pt x="3150011" y="0"/>
                </a:lnTo>
                <a:cubicBezTo>
                  <a:pt x="3158677" y="0"/>
                  <a:pt x="3166988" y="3442"/>
                  <a:pt x="3173115" y="9570"/>
                </a:cubicBezTo>
                <a:cubicBezTo>
                  <a:pt x="3179243" y="15697"/>
                  <a:pt x="3182685" y="24008"/>
                  <a:pt x="3182685" y="32674"/>
                </a:cubicBezTo>
                <a:lnTo>
                  <a:pt x="3182685" y="391415"/>
                </a:lnTo>
                <a:cubicBezTo>
                  <a:pt x="3182685" y="400081"/>
                  <a:pt x="3179243" y="408391"/>
                  <a:pt x="3173115" y="414519"/>
                </a:cubicBezTo>
                <a:cubicBezTo>
                  <a:pt x="3166988" y="420646"/>
                  <a:pt x="3158677" y="424089"/>
                  <a:pt x="3150011" y="424089"/>
                </a:cubicBezTo>
                <a:lnTo>
                  <a:pt x="32674" y="424089"/>
                </a:lnTo>
                <a:cubicBezTo>
                  <a:pt x="24008" y="424089"/>
                  <a:pt x="15697" y="420646"/>
                  <a:pt x="9570" y="414519"/>
                </a:cubicBezTo>
                <a:cubicBezTo>
                  <a:pt x="3442" y="408391"/>
                  <a:pt x="0" y="400081"/>
                  <a:pt x="0" y="391415"/>
                </a:cubicBezTo>
                <a:lnTo>
                  <a:pt x="0" y="32674"/>
                </a:lnTo>
                <a:cubicBezTo>
                  <a:pt x="0" y="24008"/>
                  <a:pt x="3442" y="15697"/>
                  <a:pt x="9570" y="9570"/>
                </a:cubicBezTo>
                <a:cubicBezTo>
                  <a:pt x="15697" y="3442"/>
                  <a:pt x="24008" y="0"/>
                  <a:pt x="32674" y="0"/>
                </a:cubicBezTo>
                <a:close/>
              </a:path>
            </a:pathLst>
          </a:custGeom>
          <a:solidFill>
            <a:srgbClr val="C00000"/>
          </a:solidFill>
          <a:ln>
            <a:solidFill>
              <a:srgbClr val="FF0000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9" name="TextBox 9"/>
          <p:cNvSpPr txBox="1"/>
          <p:nvPr/>
        </p:nvSpPr>
        <p:spPr>
          <a:xfrm>
            <a:off x="316262" y="1341173"/>
            <a:ext cx="11356983" cy="8233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071"/>
              </a:lnSpc>
            </a:pPr>
            <a:r>
              <a:rPr lang="en-US" sz="4399" spc="431" dirty="0">
                <a:solidFill>
                  <a:srgbClr val="FFFFFF"/>
                </a:solidFill>
                <a:latin typeface="Times New Roman Bold"/>
              </a:rPr>
              <a:t>How do you begin your Presentation​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838200" y="3512961"/>
            <a:ext cx="15441180" cy="40554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3600" spc="247" dirty="0">
                <a:solidFill>
                  <a:srgbClr val="231F20"/>
                </a:solidFill>
                <a:latin typeface="Times New Roman Bold"/>
              </a:rPr>
              <a:t>The presentations should be no more than 10 minutes long​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v"/>
            </a:pPr>
            <a:endParaRPr lang="en-US" sz="3600" spc="247" dirty="0">
              <a:solidFill>
                <a:srgbClr val="231F20"/>
              </a:solidFill>
              <a:latin typeface="Times New Roman Bold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3600" spc="247" dirty="0">
                <a:solidFill>
                  <a:srgbClr val="231F20"/>
                </a:solidFill>
                <a:latin typeface="Times New Roman Bold"/>
              </a:rPr>
              <a:t>Welcome your audience and introduce yourself​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3600" spc="247" dirty="0">
                <a:solidFill>
                  <a:srgbClr val="231F20"/>
                </a:solidFill>
                <a:latin typeface="Times New Roman Bold"/>
              </a:rPr>
              <a:t>Capture their attention​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3600" spc="247" dirty="0">
                <a:solidFill>
                  <a:srgbClr val="231F20"/>
                </a:solidFill>
                <a:latin typeface="Times New Roman Bold"/>
              </a:rPr>
              <a:t>Give a quick outline of your presentation​</a:t>
            </a:r>
          </a:p>
        </p:txBody>
      </p:sp>
      <p:sp>
        <p:nvSpPr>
          <p:cNvPr id="13" name="AutoShape 15">
            <a:extLst>
              <a:ext uri="{FF2B5EF4-FFF2-40B4-BE49-F238E27FC236}">
                <a16:creationId xmlns:a16="http://schemas.microsoft.com/office/drawing/2014/main" id="{85EBFFF5-02BB-AC32-CA20-683819A67055}"/>
              </a:ext>
            </a:extLst>
          </p:cNvPr>
          <p:cNvSpPr/>
          <p:nvPr/>
        </p:nvSpPr>
        <p:spPr>
          <a:xfrm flipV="1">
            <a:off x="914400" y="8945827"/>
            <a:ext cx="15180441" cy="7673"/>
          </a:xfrm>
          <a:prstGeom prst="line">
            <a:avLst/>
          </a:prstGeom>
          <a:ln w="38100" cap="flat">
            <a:solidFill>
              <a:srgbClr val="C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0A2C337-01F3-08FD-04E3-E0C0838003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4745571" y="4606457"/>
            <a:ext cx="6062484" cy="191631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7"/>
          <p:cNvSpPr/>
          <p:nvPr/>
        </p:nvSpPr>
        <p:spPr>
          <a:xfrm>
            <a:off x="-738271" y="781338"/>
            <a:ext cx="12084258" cy="1371600"/>
          </a:xfrm>
          <a:custGeom>
            <a:avLst/>
            <a:gdLst/>
            <a:ahLst/>
            <a:cxnLst/>
            <a:rect l="l" t="t" r="r" b="b"/>
            <a:pathLst>
              <a:path w="3182685" h="424089">
                <a:moveTo>
                  <a:pt x="32674" y="0"/>
                </a:moveTo>
                <a:lnTo>
                  <a:pt x="3150011" y="0"/>
                </a:lnTo>
                <a:cubicBezTo>
                  <a:pt x="3158677" y="0"/>
                  <a:pt x="3166988" y="3442"/>
                  <a:pt x="3173115" y="9570"/>
                </a:cubicBezTo>
                <a:cubicBezTo>
                  <a:pt x="3179243" y="15697"/>
                  <a:pt x="3182685" y="24008"/>
                  <a:pt x="3182685" y="32674"/>
                </a:cubicBezTo>
                <a:lnTo>
                  <a:pt x="3182685" y="391415"/>
                </a:lnTo>
                <a:cubicBezTo>
                  <a:pt x="3182685" y="400081"/>
                  <a:pt x="3179243" y="408391"/>
                  <a:pt x="3173115" y="414519"/>
                </a:cubicBezTo>
                <a:cubicBezTo>
                  <a:pt x="3166988" y="420646"/>
                  <a:pt x="3158677" y="424089"/>
                  <a:pt x="3150011" y="424089"/>
                </a:cubicBezTo>
                <a:lnTo>
                  <a:pt x="32674" y="424089"/>
                </a:lnTo>
                <a:cubicBezTo>
                  <a:pt x="24008" y="424089"/>
                  <a:pt x="15697" y="420646"/>
                  <a:pt x="9570" y="414519"/>
                </a:cubicBezTo>
                <a:cubicBezTo>
                  <a:pt x="3442" y="408391"/>
                  <a:pt x="0" y="400081"/>
                  <a:pt x="0" y="391415"/>
                </a:cubicBezTo>
                <a:lnTo>
                  <a:pt x="0" y="32674"/>
                </a:lnTo>
                <a:cubicBezTo>
                  <a:pt x="0" y="24008"/>
                  <a:pt x="3442" y="15697"/>
                  <a:pt x="9570" y="9570"/>
                </a:cubicBezTo>
                <a:cubicBezTo>
                  <a:pt x="15697" y="3442"/>
                  <a:pt x="24008" y="0"/>
                  <a:pt x="32674" y="0"/>
                </a:cubicBezTo>
                <a:close/>
              </a:path>
            </a:pathLst>
          </a:custGeom>
          <a:solidFill>
            <a:srgbClr val="C00000"/>
          </a:solidFill>
          <a:ln>
            <a:solidFill>
              <a:srgbClr val="C00000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9" name="TextBox 9"/>
          <p:cNvSpPr txBox="1"/>
          <p:nvPr/>
        </p:nvSpPr>
        <p:spPr>
          <a:xfrm>
            <a:off x="799699" y="1107680"/>
            <a:ext cx="11356983" cy="7189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071"/>
              </a:lnSpc>
            </a:pPr>
            <a:r>
              <a:rPr lang="en-US" sz="4399" spc="431" dirty="0">
                <a:solidFill>
                  <a:srgbClr val="FFFFFF"/>
                </a:solidFill>
                <a:latin typeface="Times New Roman Bold"/>
              </a:rPr>
              <a:t>INTRODUCTION</a:t>
            </a:r>
          </a:p>
        </p:txBody>
      </p:sp>
      <p:sp>
        <p:nvSpPr>
          <p:cNvPr id="10" name="AutoShape 15">
            <a:extLst>
              <a:ext uri="{FF2B5EF4-FFF2-40B4-BE49-F238E27FC236}">
                <a16:creationId xmlns:a16="http://schemas.microsoft.com/office/drawing/2014/main" id="{5AB919D0-FA19-3916-AE55-136CF17AF3C0}"/>
              </a:ext>
            </a:extLst>
          </p:cNvPr>
          <p:cNvSpPr/>
          <p:nvPr/>
        </p:nvSpPr>
        <p:spPr>
          <a:xfrm flipV="1">
            <a:off x="1553779" y="8953500"/>
            <a:ext cx="15180441" cy="7673"/>
          </a:xfrm>
          <a:prstGeom prst="line">
            <a:avLst/>
          </a:prstGeom>
          <a:ln w="38100" cap="flat">
            <a:solidFill>
              <a:srgbClr val="C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C776A7F-2989-81F5-9282-188736D710D7}"/>
              </a:ext>
            </a:extLst>
          </p:cNvPr>
          <p:cNvSpPr txBox="1"/>
          <p:nvPr/>
        </p:nvSpPr>
        <p:spPr>
          <a:xfrm>
            <a:off x="1447800" y="9186065"/>
            <a:ext cx="951547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en-US" sz="2400" b="1" spc="114" dirty="0">
                <a:solidFill>
                  <a:srgbClr val="C00000"/>
                </a:solidFill>
                <a:latin typeface="Open Sauce"/>
              </a:rPr>
              <a:t>13</a:t>
            </a:r>
            <a:r>
              <a:rPr lang="en-US" sz="2400" b="1" spc="114" baseline="30000" dirty="0">
                <a:solidFill>
                  <a:srgbClr val="C00000"/>
                </a:solidFill>
                <a:latin typeface="Open Sauce"/>
              </a:rPr>
              <a:t>th</a:t>
            </a:r>
            <a:r>
              <a:rPr lang="en-US" sz="2400" spc="114" dirty="0">
                <a:solidFill>
                  <a:srgbClr val="C00000"/>
                </a:solidFill>
                <a:latin typeface="Open Sauce"/>
              </a:rPr>
              <a:t> </a:t>
            </a:r>
            <a:r>
              <a:rPr lang="en-US" sz="2400" b="1" i="0" cap="all" dirty="0">
                <a:solidFill>
                  <a:srgbClr val="C00000"/>
                </a:solidFill>
                <a:effectLst/>
                <a:latin typeface="Source Sans Pro" panose="020B0604020202020204" pitchFamily="34" charset="0"/>
              </a:rPr>
              <a:t>NATIONAL YOUNG RESEARCHERS CONFERENCE</a:t>
            </a:r>
            <a:endParaRPr lang="en-US" b="1" i="0" cap="all" dirty="0">
              <a:solidFill>
                <a:srgbClr val="C00000"/>
              </a:solidFill>
              <a:effectLst/>
              <a:latin typeface="Source Sans Pro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484BB68-EDAE-8558-ED00-F6370972FB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25600" y="8968847"/>
            <a:ext cx="3690256" cy="1227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9381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7"/>
          <p:cNvSpPr/>
          <p:nvPr/>
        </p:nvSpPr>
        <p:spPr>
          <a:xfrm>
            <a:off x="-738271" y="781338"/>
            <a:ext cx="12084258" cy="1371600"/>
          </a:xfrm>
          <a:custGeom>
            <a:avLst/>
            <a:gdLst/>
            <a:ahLst/>
            <a:cxnLst/>
            <a:rect l="l" t="t" r="r" b="b"/>
            <a:pathLst>
              <a:path w="3182685" h="424089">
                <a:moveTo>
                  <a:pt x="32674" y="0"/>
                </a:moveTo>
                <a:lnTo>
                  <a:pt x="3150011" y="0"/>
                </a:lnTo>
                <a:cubicBezTo>
                  <a:pt x="3158677" y="0"/>
                  <a:pt x="3166988" y="3442"/>
                  <a:pt x="3173115" y="9570"/>
                </a:cubicBezTo>
                <a:cubicBezTo>
                  <a:pt x="3179243" y="15697"/>
                  <a:pt x="3182685" y="24008"/>
                  <a:pt x="3182685" y="32674"/>
                </a:cubicBezTo>
                <a:lnTo>
                  <a:pt x="3182685" y="391415"/>
                </a:lnTo>
                <a:cubicBezTo>
                  <a:pt x="3182685" y="400081"/>
                  <a:pt x="3179243" y="408391"/>
                  <a:pt x="3173115" y="414519"/>
                </a:cubicBezTo>
                <a:cubicBezTo>
                  <a:pt x="3166988" y="420646"/>
                  <a:pt x="3158677" y="424089"/>
                  <a:pt x="3150011" y="424089"/>
                </a:cubicBezTo>
                <a:lnTo>
                  <a:pt x="32674" y="424089"/>
                </a:lnTo>
                <a:cubicBezTo>
                  <a:pt x="24008" y="424089"/>
                  <a:pt x="15697" y="420646"/>
                  <a:pt x="9570" y="414519"/>
                </a:cubicBezTo>
                <a:cubicBezTo>
                  <a:pt x="3442" y="408391"/>
                  <a:pt x="0" y="400081"/>
                  <a:pt x="0" y="391415"/>
                </a:cubicBezTo>
                <a:lnTo>
                  <a:pt x="0" y="32674"/>
                </a:lnTo>
                <a:cubicBezTo>
                  <a:pt x="0" y="24008"/>
                  <a:pt x="3442" y="15697"/>
                  <a:pt x="9570" y="9570"/>
                </a:cubicBezTo>
                <a:cubicBezTo>
                  <a:pt x="15697" y="3442"/>
                  <a:pt x="24008" y="0"/>
                  <a:pt x="32674" y="0"/>
                </a:cubicBezTo>
                <a:close/>
              </a:path>
            </a:pathLst>
          </a:custGeom>
          <a:solidFill>
            <a:srgbClr val="C00000"/>
          </a:solidFill>
          <a:ln>
            <a:solidFill>
              <a:srgbClr val="C00000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9" name="TextBox 9"/>
          <p:cNvSpPr txBox="1"/>
          <p:nvPr/>
        </p:nvSpPr>
        <p:spPr>
          <a:xfrm>
            <a:off x="799699" y="1107680"/>
            <a:ext cx="11356983" cy="7189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071"/>
              </a:lnSpc>
            </a:pPr>
            <a:r>
              <a:rPr lang="en-US" sz="4399" spc="431" dirty="0">
                <a:solidFill>
                  <a:srgbClr val="FFFFFF"/>
                </a:solidFill>
                <a:latin typeface="Times New Roman Bold"/>
              </a:rPr>
              <a:t>…………</a:t>
            </a:r>
          </a:p>
        </p:txBody>
      </p:sp>
      <p:sp>
        <p:nvSpPr>
          <p:cNvPr id="10" name="AutoShape 15">
            <a:extLst>
              <a:ext uri="{FF2B5EF4-FFF2-40B4-BE49-F238E27FC236}">
                <a16:creationId xmlns:a16="http://schemas.microsoft.com/office/drawing/2014/main" id="{11D7054E-384B-B14B-DDD2-7599886CDC51}"/>
              </a:ext>
            </a:extLst>
          </p:cNvPr>
          <p:cNvSpPr/>
          <p:nvPr/>
        </p:nvSpPr>
        <p:spPr>
          <a:xfrm flipV="1">
            <a:off x="1553779" y="8953500"/>
            <a:ext cx="15180441" cy="7673"/>
          </a:xfrm>
          <a:prstGeom prst="line">
            <a:avLst/>
          </a:prstGeom>
          <a:ln w="38100" cap="flat">
            <a:solidFill>
              <a:srgbClr val="C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737BCF5-684E-D854-9F91-BE025C61300A}"/>
              </a:ext>
            </a:extLst>
          </p:cNvPr>
          <p:cNvSpPr txBox="1"/>
          <p:nvPr/>
        </p:nvSpPr>
        <p:spPr>
          <a:xfrm>
            <a:off x="1447800" y="9186065"/>
            <a:ext cx="951547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en-US" sz="2400" b="1" spc="114" dirty="0">
                <a:solidFill>
                  <a:srgbClr val="C00000"/>
                </a:solidFill>
                <a:latin typeface="Open Sauce"/>
              </a:rPr>
              <a:t>13</a:t>
            </a:r>
            <a:r>
              <a:rPr lang="en-US" sz="2400" b="1" spc="114" baseline="30000" dirty="0">
                <a:solidFill>
                  <a:srgbClr val="C00000"/>
                </a:solidFill>
                <a:latin typeface="Open Sauce"/>
              </a:rPr>
              <a:t>th</a:t>
            </a:r>
            <a:r>
              <a:rPr lang="en-US" sz="2400" spc="114" dirty="0">
                <a:solidFill>
                  <a:srgbClr val="C00000"/>
                </a:solidFill>
                <a:latin typeface="Open Sauce"/>
              </a:rPr>
              <a:t> </a:t>
            </a:r>
            <a:r>
              <a:rPr lang="en-US" sz="2400" b="1" i="0" cap="all" dirty="0">
                <a:solidFill>
                  <a:srgbClr val="C00000"/>
                </a:solidFill>
                <a:effectLst/>
                <a:latin typeface="Source Sans Pro" panose="020B0604020202020204" pitchFamily="34" charset="0"/>
              </a:rPr>
              <a:t>NATIONAL YOUNG RESEARCHERS CONFERENCE</a:t>
            </a:r>
            <a:endParaRPr lang="en-US" b="1" i="0" cap="all" dirty="0">
              <a:solidFill>
                <a:srgbClr val="C00000"/>
              </a:solidFill>
              <a:effectLst/>
              <a:latin typeface="Source Sans Pro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8CB3BE5-AF3A-CF21-51B2-AFFAC584318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25600" y="8968847"/>
            <a:ext cx="3690256" cy="1227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5331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02A9C3-44E2-E8DA-C5AF-FA4C0CCBD4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7">
            <a:extLst>
              <a:ext uri="{FF2B5EF4-FFF2-40B4-BE49-F238E27FC236}">
                <a16:creationId xmlns:a16="http://schemas.microsoft.com/office/drawing/2014/main" id="{55D32816-36BC-69FE-CA9D-8F7A74C87480}"/>
              </a:ext>
            </a:extLst>
          </p:cNvPr>
          <p:cNvSpPr/>
          <p:nvPr/>
        </p:nvSpPr>
        <p:spPr>
          <a:xfrm>
            <a:off x="-738271" y="781338"/>
            <a:ext cx="12084258" cy="1371600"/>
          </a:xfrm>
          <a:custGeom>
            <a:avLst/>
            <a:gdLst/>
            <a:ahLst/>
            <a:cxnLst/>
            <a:rect l="l" t="t" r="r" b="b"/>
            <a:pathLst>
              <a:path w="3182685" h="424089">
                <a:moveTo>
                  <a:pt x="32674" y="0"/>
                </a:moveTo>
                <a:lnTo>
                  <a:pt x="3150011" y="0"/>
                </a:lnTo>
                <a:cubicBezTo>
                  <a:pt x="3158677" y="0"/>
                  <a:pt x="3166988" y="3442"/>
                  <a:pt x="3173115" y="9570"/>
                </a:cubicBezTo>
                <a:cubicBezTo>
                  <a:pt x="3179243" y="15697"/>
                  <a:pt x="3182685" y="24008"/>
                  <a:pt x="3182685" y="32674"/>
                </a:cubicBezTo>
                <a:lnTo>
                  <a:pt x="3182685" y="391415"/>
                </a:lnTo>
                <a:cubicBezTo>
                  <a:pt x="3182685" y="400081"/>
                  <a:pt x="3179243" y="408391"/>
                  <a:pt x="3173115" y="414519"/>
                </a:cubicBezTo>
                <a:cubicBezTo>
                  <a:pt x="3166988" y="420646"/>
                  <a:pt x="3158677" y="424089"/>
                  <a:pt x="3150011" y="424089"/>
                </a:cubicBezTo>
                <a:lnTo>
                  <a:pt x="32674" y="424089"/>
                </a:lnTo>
                <a:cubicBezTo>
                  <a:pt x="24008" y="424089"/>
                  <a:pt x="15697" y="420646"/>
                  <a:pt x="9570" y="414519"/>
                </a:cubicBezTo>
                <a:cubicBezTo>
                  <a:pt x="3442" y="408391"/>
                  <a:pt x="0" y="400081"/>
                  <a:pt x="0" y="391415"/>
                </a:cubicBezTo>
                <a:lnTo>
                  <a:pt x="0" y="32674"/>
                </a:lnTo>
                <a:cubicBezTo>
                  <a:pt x="0" y="24008"/>
                  <a:pt x="3442" y="15697"/>
                  <a:pt x="9570" y="9570"/>
                </a:cubicBezTo>
                <a:cubicBezTo>
                  <a:pt x="15697" y="3442"/>
                  <a:pt x="24008" y="0"/>
                  <a:pt x="32674" y="0"/>
                </a:cubicBezTo>
                <a:close/>
              </a:path>
            </a:pathLst>
          </a:custGeom>
          <a:solidFill>
            <a:srgbClr val="C00000"/>
          </a:solidFill>
          <a:ln>
            <a:solidFill>
              <a:srgbClr val="C00000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D5D11D78-9C7D-F83F-C7C0-26524085084B}"/>
              </a:ext>
            </a:extLst>
          </p:cNvPr>
          <p:cNvSpPr txBox="1"/>
          <p:nvPr/>
        </p:nvSpPr>
        <p:spPr>
          <a:xfrm>
            <a:off x="799699" y="1107680"/>
            <a:ext cx="11356983" cy="7189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071"/>
              </a:lnSpc>
            </a:pPr>
            <a:r>
              <a:rPr lang="en-US" sz="4399" spc="431" dirty="0">
                <a:solidFill>
                  <a:srgbClr val="FFFFFF"/>
                </a:solidFill>
                <a:latin typeface="Times New Roman Bold"/>
              </a:rPr>
              <a:t>…………</a:t>
            </a:r>
          </a:p>
        </p:txBody>
      </p:sp>
      <p:sp>
        <p:nvSpPr>
          <p:cNvPr id="10" name="AutoShape 15">
            <a:extLst>
              <a:ext uri="{FF2B5EF4-FFF2-40B4-BE49-F238E27FC236}">
                <a16:creationId xmlns:a16="http://schemas.microsoft.com/office/drawing/2014/main" id="{B0D5846C-9154-C853-3E41-7BB2C3A5D316}"/>
              </a:ext>
            </a:extLst>
          </p:cNvPr>
          <p:cNvSpPr/>
          <p:nvPr/>
        </p:nvSpPr>
        <p:spPr>
          <a:xfrm flipV="1">
            <a:off x="1553779" y="8953500"/>
            <a:ext cx="15180441" cy="7673"/>
          </a:xfrm>
          <a:prstGeom prst="line">
            <a:avLst/>
          </a:prstGeom>
          <a:ln w="38100" cap="flat">
            <a:solidFill>
              <a:srgbClr val="C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B4CD5C0-6DE3-A9A8-4880-B9047EF16961}"/>
              </a:ext>
            </a:extLst>
          </p:cNvPr>
          <p:cNvSpPr txBox="1"/>
          <p:nvPr/>
        </p:nvSpPr>
        <p:spPr>
          <a:xfrm>
            <a:off x="1447800" y="9186065"/>
            <a:ext cx="951547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en-US" sz="2400" b="1" spc="114" dirty="0">
                <a:solidFill>
                  <a:srgbClr val="C00000"/>
                </a:solidFill>
                <a:latin typeface="Open Sauce"/>
              </a:rPr>
              <a:t>13</a:t>
            </a:r>
            <a:r>
              <a:rPr lang="en-US" sz="2400" b="1" spc="114" baseline="30000" dirty="0">
                <a:solidFill>
                  <a:srgbClr val="C00000"/>
                </a:solidFill>
                <a:latin typeface="Open Sauce"/>
              </a:rPr>
              <a:t>th</a:t>
            </a:r>
            <a:r>
              <a:rPr lang="en-US" sz="2400" spc="114" dirty="0">
                <a:solidFill>
                  <a:srgbClr val="C00000"/>
                </a:solidFill>
                <a:latin typeface="Open Sauce"/>
              </a:rPr>
              <a:t> </a:t>
            </a:r>
            <a:r>
              <a:rPr lang="en-US" sz="2400" b="1" i="0" cap="all" dirty="0">
                <a:solidFill>
                  <a:srgbClr val="C00000"/>
                </a:solidFill>
                <a:effectLst/>
                <a:latin typeface="Source Sans Pro" panose="020B0604020202020204" pitchFamily="34" charset="0"/>
              </a:rPr>
              <a:t>NATIONAL YOUNG RESEARCHERS CONFERENCE</a:t>
            </a:r>
            <a:endParaRPr lang="en-US" b="1" i="0" cap="all" dirty="0">
              <a:solidFill>
                <a:srgbClr val="C00000"/>
              </a:solidFill>
              <a:effectLst/>
              <a:latin typeface="Source Sans Pro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420FCB2-6BE1-8113-D831-2CCA1514DB2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25600" y="8968847"/>
            <a:ext cx="3690256" cy="1227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24465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6570A8-A484-4FDB-3468-459167D22F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7">
            <a:extLst>
              <a:ext uri="{FF2B5EF4-FFF2-40B4-BE49-F238E27FC236}">
                <a16:creationId xmlns:a16="http://schemas.microsoft.com/office/drawing/2014/main" id="{5EAF4861-6858-4761-3099-55FDA4BE7337}"/>
              </a:ext>
            </a:extLst>
          </p:cNvPr>
          <p:cNvSpPr/>
          <p:nvPr/>
        </p:nvSpPr>
        <p:spPr>
          <a:xfrm>
            <a:off x="-738271" y="781338"/>
            <a:ext cx="12084258" cy="1371600"/>
          </a:xfrm>
          <a:custGeom>
            <a:avLst/>
            <a:gdLst/>
            <a:ahLst/>
            <a:cxnLst/>
            <a:rect l="l" t="t" r="r" b="b"/>
            <a:pathLst>
              <a:path w="3182685" h="424089">
                <a:moveTo>
                  <a:pt x="32674" y="0"/>
                </a:moveTo>
                <a:lnTo>
                  <a:pt x="3150011" y="0"/>
                </a:lnTo>
                <a:cubicBezTo>
                  <a:pt x="3158677" y="0"/>
                  <a:pt x="3166988" y="3442"/>
                  <a:pt x="3173115" y="9570"/>
                </a:cubicBezTo>
                <a:cubicBezTo>
                  <a:pt x="3179243" y="15697"/>
                  <a:pt x="3182685" y="24008"/>
                  <a:pt x="3182685" y="32674"/>
                </a:cubicBezTo>
                <a:lnTo>
                  <a:pt x="3182685" y="391415"/>
                </a:lnTo>
                <a:cubicBezTo>
                  <a:pt x="3182685" y="400081"/>
                  <a:pt x="3179243" y="408391"/>
                  <a:pt x="3173115" y="414519"/>
                </a:cubicBezTo>
                <a:cubicBezTo>
                  <a:pt x="3166988" y="420646"/>
                  <a:pt x="3158677" y="424089"/>
                  <a:pt x="3150011" y="424089"/>
                </a:cubicBezTo>
                <a:lnTo>
                  <a:pt x="32674" y="424089"/>
                </a:lnTo>
                <a:cubicBezTo>
                  <a:pt x="24008" y="424089"/>
                  <a:pt x="15697" y="420646"/>
                  <a:pt x="9570" y="414519"/>
                </a:cubicBezTo>
                <a:cubicBezTo>
                  <a:pt x="3442" y="408391"/>
                  <a:pt x="0" y="400081"/>
                  <a:pt x="0" y="391415"/>
                </a:cubicBezTo>
                <a:lnTo>
                  <a:pt x="0" y="32674"/>
                </a:lnTo>
                <a:cubicBezTo>
                  <a:pt x="0" y="24008"/>
                  <a:pt x="3442" y="15697"/>
                  <a:pt x="9570" y="9570"/>
                </a:cubicBezTo>
                <a:cubicBezTo>
                  <a:pt x="15697" y="3442"/>
                  <a:pt x="24008" y="0"/>
                  <a:pt x="32674" y="0"/>
                </a:cubicBezTo>
                <a:close/>
              </a:path>
            </a:pathLst>
          </a:custGeom>
          <a:solidFill>
            <a:srgbClr val="C00000"/>
          </a:solidFill>
          <a:ln>
            <a:solidFill>
              <a:srgbClr val="C00000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FDD36D0C-3ECC-96A9-15A4-563583D0630B}"/>
              </a:ext>
            </a:extLst>
          </p:cNvPr>
          <p:cNvSpPr txBox="1"/>
          <p:nvPr/>
        </p:nvSpPr>
        <p:spPr>
          <a:xfrm>
            <a:off x="799699" y="1107680"/>
            <a:ext cx="11356983" cy="7189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071"/>
              </a:lnSpc>
            </a:pPr>
            <a:r>
              <a:rPr lang="en-US" sz="4399" spc="431" dirty="0">
                <a:solidFill>
                  <a:srgbClr val="FFFFFF"/>
                </a:solidFill>
                <a:latin typeface="Times New Roman Bold"/>
              </a:rPr>
              <a:t>…………</a:t>
            </a:r>
          </a:p>
        </p:txBody>
      </p:sp>
      <p:sp>
        <p:nvSpPr>
          <p:cNvPr id="10" name="AutoShape 15">
            <a:extLst>
              <a:ext uri="{FF2B5EF4-FFF2-40B4-BE49-F238E27FC236}">
                <a16:creationId xmlns:a16="http://schemas.microsoft.com/office/drawing/2014/main" id="{ABE69002-2FAA-C55B-489F-F6FE69494636}"/>
              </a:ext>
            </a:extLst>
          </p:cNvPr>
          <p:cNvSpPr/>
          <p:nvPr/>
        </p:nvSpPr>
        <p:spPr>
          <a:xfrm flipV="1">
            <a:off x="1553779" y="8953500"/>
            <a:ext cx="15180441" cy="7673"/>
          </a:xfrm>
          <a:prstGeom prst="line">
            <a:avLst/>
          </a:prstGeom>
          <a:ln w="38100" cap="flat">
            <a:solidFill>
              <a:srgbClr val="C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B4EFADD-6809-1D24-6ACA-7FFFCA4FD7E4}"/>
              </a:ext>
            </a:extLst>
          </p:cNvPr>
          <p:cNvSpPr txBox="1"/>
          <p:nvPr/>
        </p:nvSpPr>
        <p:spPr>
          <a:xfrm>
            <a:off x="1447800" y="9186065"/>
            <a:ext cx="951547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en-US" sz="2400" b="1" spc="114" dirty="0">
                <a:solidFill>
                  <a:srgbClr val="C00000"/>
                </a:solidFill>
                <a:latin typeface="Open Sauce"/>
              </a:rPr>
              <a:t>13</a:t>
            </a:r>
            <a:r>
              <a:rPr lang="en-US" sz="2400" b="1" spc="114" baseline="30000" dirty="0">
                <a:solidFill>
                  <a:srgbClr val="C00000"/>
                </a:solidFill>
                <a:latin typeface="Open Sauce"/>
              </a:rPr>
              <a:t>th</a:t>
            </a:r>
            <a:r>
              <a:rPr lang="en-US" sz="2400" spc="114" dirty="0">
                <a:solidFill>
                  <a:srgbClr val="C00000"/>
                </a:solidFill>
                <a:latin typeface="Open Sauce"/>
              </a:rPr>
              <a:t> </a:t>
            </a:r>
            <a:r>
              <a:rPr lang="en-US" sz="2400" b="1" i="0" cap="all" dirty="0">
                <a:solidFill>
                  <a:srgbClr val="C00000"/>
                </a:solidFill>
                <a:effectLst/>
                <a:latin typeface="Source Sans Pro" panose="020B0604020202020204" pitchFamily="34" charset="0"/>
              </a:rPr>
              <a:t>NATIONAL YOUNG RESEARCHERS CONFERENCE</a:t>
            </a:r>
            <a:endParaRPr lang="en-US" b="1" i="0" cap="all" dirty="0">
              <a:solidFill>
                <a:srgbClr val="C00000"/>
              </a:solidFill>
              <a:effectLst/>
              <a:latin typeface="Source Sans Pro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DF37103-01F8-BE10-1B78-DCE7BC3DD4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25600" y="8968847"/>
            <a:ext cx="3690256" cy="1227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4346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F9B0A9-3B7B-A13C-B1EB-936716D18A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7">
            <a:extLst>
              <a:ext uri="{FF2B5EF4-FFF2-40B4-BE49-F238E27FC236}">
                <a16:creationId xmlns:a16="http://schemas.microsoft.com/office/drawing/2014/main" id="{070928FA-EBCE-FCE2-0CBF-05EAFEF3BDEB}"/>
              </a:ext>
            </a:extLst>
          </p:cNvPr>
          <p:cNvSpPr/>
          <p:nvPr/>
        </p:nvSpPr>
        <p:spPr>
          <a:xfrm>
            <a:off x="-738271" y="781338"/>
            <a:ext cx="12084258" cy="1371600"/>
          </a:xfrm>
          <a:custGeom>
            <a:avLst/>
            <a:gdLst/>
            <a:ahLst/>
            <a:cxnLst/>
            <a:rect l="l" t="t" r="r" b="b"/>
            <a:pathLst>
              <a:path w="3182685" h="424089">
                <a:moveTo>
                  <a:pt x="32674" y="0"/>
                </a:moveTo>
                <a:lnTo>
                  <a:pt x="3150011" y="0"/>
                </a:lnTo>
                <a:cubicBezTo>
                  <a:pt x="3158677" y="0"/>
                  <a:pt x="3166988" y="3442"/>
                  <a:pt x="3173115" y="9570"/>
                </a:cubicBezTo>
                <a:cubicBezTo>
                  <a:pt x="3179243" y="15697"/>
                  <a:pt x="3182685" y="24008"/>
                  <a:pt x="3182685" y="32674"/>
                </a:cubicBezTo>
                <a:lnTo>
                  <a:pt x="3182685" y="391415"/>
                </a:lnTo>
                <a:cubicBezTo>
                  <a:pt x="3182685" y="400081"/>
                  <a:pt x="3179243" y="408391"/>
                  <a:pt x="3173115" y="414519"/>
                </a:cubicBezTo>
                <a:cubicBezTo>
                  <a:pt x="3166988" y="420646"/>
                  <a:pt x="3158677" y="424089"/>
                  <a:pt x="3150011" y="424089"/>
                </a:cubicBezTo>
                <a:lnTo>
                  <a:pt x="32674" y="424089"/>
                </a:lnTo>
                <a:cubicBezTo>
                  <a:pt x="24008" y="424089"/>
                  <a:pt x="15697" y="420646"/>
                  <a:pt x="9570" y="414519"/>
                </a:cubicBezTo>
                <a:cubicBezTo>
                  <a:pt x="3442" y="408391"/>
                  <a:pt x="0" y="400081"/>
                  <a:pt x="0" y="391415"/>
                </a:cubicBezTo>
                <a:lnTo>
                  <a:pt x="0" y="32674"/>
                </a:lnTo>
                <a:cubicBezTo>
                  <a:pt x="0" y="24008"/>
                  <a:pt x="3442" y="15697"/>
                  <a:pt x="9570" y="9570"/>
                </a:cubicBezTo>
                <a:cubicBezTo>
                  <a:pt x="15697" y="3442"/>
                  <a:pt x="24008" y="0"/>
                  <a:pt x="32674" y="0"/>
                </a:cubicBezTo>
                <a:close/>
              </a:path>
            </a:pathLst>
          </a:custGeom>
          <a:solidFill>
            <a:srgbClr val="C00000"/>
          </a:solidFill>
          <a:ln>
            <a:solidFill>
              <a:srgbClr val="C00000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D1A69FC7-026C-291B-C751-94301DE03AF8}"/>
              </a:ext>
            </a:extLst>
          </p:cNvPr>
          <p:cNvSpPr txBox="1"/>
          <p:nvPr/>
        </p:nvSpPr>
        <p:spPr>
          <a:xfrm>
            <a:off x="799699" y="1107680"/>
            <a:ext cx="11356983" cy="7189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071"/>
              </a:lnSpc>
            </a:pPr>
            <a:r>
              <a:rPr lang="en-US" sz="4399" spc="431" dirty="0">
                <a:solidFill>
                  <a:srgbClr val="FFFFFF"/>
                </a:solidFill>
                <a:latin typeface="Times New Roman Bold"/>
              </a:rPr>
              <a:t>…………</a:t>
            </a:r>
          </a:p>
        </p:txBody>
      </p:sp>
      <p:sp>
        <p:nvSpPr>
          <p:cNvPr id="10" name="AutoShape 15">
            <a:extLst>
              <a:ext uri="{FF2B5EF4-FFF2-40B4-BE49-F238E27FC236}">
                <a16:creationId xmlns:a16="http://schemas.microsoft.com/office/drawing/2014/main" id="{B69C5551-9CD6-075F-171F-16892BEDFA04}"/>
              </a:ext>
            </a:extLst>
          </p:cNvPr>
          <p:cNvSpPr/>
          <p:nvPr/>
        </p:nvSpPr>
        <p:spPr>
          <a:xfrm flipV="1">
            <a:off x="1553779" y="8953500"/>
            <a:ext cx="15180441" cy="7673"/>
          </a:xfrm>
          <a:prstGeom prst="line">
            <a:avLst/>
          </a:prstGeom>
          <a:ln w="38100" cap="flat">
            <a:solidFill>
              <a:srgbClr val="C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05F752E-8189-C91E-A350-E1E4BAAEAD90}"/>
              </a:ext>
            </a:extLst>
          </p:cNvPr>
          <p:cNvSpPr txBox="1"/>
          <p:nvPr/>
        </p:nvSpPr>
        <p:spPr>
          <a:xfrm>
            <a:off x="1447800" y="9186065"/>
            <a:ext cx="951547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en-US" sz="2400" b="1" spc="114" dirty="0">
                <a:solidFill>
                  <a:srgbClr val="C00000"/>
                </a:solidFill>
                <a:latin typeface="Open Sauce"/>
              </a:rPr>
              <a:t>13</a:t>
            </a:r>
            <a:r>
              <a:rPr lang="en-US" sz="2400" b="1" spc="114" baseline="30000" dirty="0">
                <a:solidFill>
                  <a:srgbClr val="C00000"/>
                </a:solidFill>
                <a:latin typeface="Open Sauce"/>
              </a:rPr>
              <a:t>th</a:t>
            </a:r>
            <a:r>
              <a:rPr lang="en-US" sz="2400" spc="114" dirty="0">
                <a:solidFill>
                  <a:srgbClr val="C00000"/>
                </a:solidFill>
                <a:latin typeface="Open Sauce"/>
              </a:rPr>
              <a:t> </a:t>
            </a:r>
            <a:r>
              <a:rPr lang="en-US" sz="2400" b="1" i="0" cap="all" dirty="0">
                <a:solidFill>
                  <a:srgbClr val="C00000"/>
                </a:solidFill>
                <a:effectLst/>
                <a:latin typeface="Source Sans Pro" panose="020B0604020202020204" pitchFamily="34" charset="0"/>
              </a:rPr>
              <a:t>NATIONAL YOUNG RESEARCHERS CONFERENCE</a:t>
            </a:r>
            <a:endParaRPr lang="en-US" b="1" i="0" cap="all" dirty="0">
              <a:solidFill>
                <a:srgbClr val="C00000"/>
              </a:solidFill>
              <a:effectLst/>
              <a:latin typeface="Source Sans Pro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8B48A36-49B3-4FB6-6A48-398DFBF842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25600" y="8968847"/>
            <a:ext cx="3690256" cy="1227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37462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A17CDE-82DD-96B1-8FFE-D8AC4884A1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7">
            <a:extLst>
              <a:ext uri="{FF2B5EF4-FFF2-40B4-BE49-F238E27FC236}">
                <a16:creationId xmlns:a16="http://schemas.microsoft.com/office/drawing/2014/main" id="{5AA55B6F-73B1-D608-F4D4-4A7C3CDA8313}"/>
              </a:ext>
            </a:extLst>
          </p:cNvPr>
          <p:cNvSpPr/>
          <p:nvPr/>
        </p:nvSpPr>
        <p:spPr>
          <a:xfrm>
            <a:off x="-738271" y="781338"/>
            <a:ext cx="12084258" cy="1371600"/>
          </a:xfrm>
          <a:custGeom>
            <a:avLst/>
            <a:gdLst/>
            <a:ahLst/>
            <a:cxnLst/>
            <a:rect l="l" t="t" r="r" b="b"/>
            <a:pathLst>
              <a:path w="3182685" h="424089">
                <a:moveTo>
                  <a:pt x="32674" y="0"/>
                </a:moveTo>
                <a:lnTo>
                  <a:pt x="3150011" y="0"/>
                </a:lnTo>
                <a:cubicBezTo>
                  <a:pt x="3158677" y="0"/>
                  <a:pt x="3166988" y="3442"/>
                  <a:pt x="3173115" y="9570"/>
                </a:cubicBezTo>
                <a:cubicBezTo>
                  <a:pt x="3179243" y="15697"/>
                  <a:pt x="3182685" y="24008"/>
                  <a:pt x="3182685" y="32674"/>
                </a:cubicBezTo>
                <a:lnTo>
                  <a:pt x="3182685" y="391415"/>
                </a:lnTo>
                <a:cubicBezTo>
                  <a:pt x="3182685" y="400081"/>
                  <a:pt x="3179243" y="408391"/>
                  <a:pt x="3173115" y="414519"/>
                </a:cubicBezTo>
                <a:cubicBezTo>
                  <a:pt x="3166988" y="420646"/>
                  <a:pt x="3158677" y="424089"/>
                  <a:pt x="3150011" y="424089"/>
                </a:cubicBezTo>
                <a:lnTo>
                  <a:pt x="32674" y="424089"/>
                </a:lnTo>
                <a:cubicBezTo>
                  <a:pt x="24008" y="424089"/>
                  <a:pt x="15697" y="420646"/>
                  <a:pt x="9570" y="414519"/>
                </a:cubicBezTo>
                <a:cubicBezTo>
                  <a:pt x="3442" y="408391"/>
                  <a:pt x="0" y="400081"/>
                  <a:pt x="0" y="391415"/>
                </a:cubicBezTo>
                <a:lnTo>
                  <a:pt x="0" y="32674"/>
                </a:lnTo>
                <a:cubicBezTo>
                  <a:pt x="0" y="24008"/>
                  <a:pt x="3442" y="15697"/>
                  <a:pt x="9570" y="9570"/>
                </a:cubicBezTo>
                <a:cubicBezTo>
                  <a:pt x="15697" y="3442"/>
                  <a:pt x="24008" y="0"/>
                  <a:pt x="32674" y="0"/>
                </a:cubicBezTo>
                <a:close/>
              </a:path>
            </a:pathLst>
          </a:custGeom>
          <a:solidFill>
            <a:srgbClr val="C00000"/>
          </a:solidFill>
          <a:ln>
            <a:solidFill>
              <a:srgbClr val="C00000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33F736CA-AD70-8DF2-3964-5D84246FF030}"/>
              </a:ext>
            </a:extLst>
          </p:cNvPr>
          <p:cNvSpPr txBox="1"/>
          <p:nvPr/>
        </p:nvSpPr>
        <p:spPr>
          <a:xfrm>
            <a:off x="799699" y="1107680"/>
            <a:ext cx="11356983" cy="7189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071"/>
              </a:lnSpc>
            </a:pPr>
            <a:r>
              <a:rPr lang="en-US" sz="4399" spc="431" dirty="0">
                <a:solidFill>
                  <a:srgbClr val="FFFFFF"/>
                </a:solidFill>
                <a:latin typeface="Times New Roman Bold"/>
              </a:rPr>
              <a:t>…………</a:t>
            </a:r>
          </a:p>
        </p:txBody>
      </p:sp>
      <p:sp>
        <p:nvSpPr>
          <p:cNvPr id="10" name="AutoShape 15">
            <a:extLst>
              <a:ext uri="{FF2B5EF4-FFF2-40B4-BE49-F238E27FC236}">
                <a16:creationId xmlns:a16="http://schemas.microsoft.com/office/drawing/2014/main" id="{F88AB230-0207-CC4D-7E5D-5E616F51FE85}"/>
              </a:ext>
            </a:extLst>
          </p:cNvPr>
          <p:cNvSpPr/>
          <p:nvPr/>
        </p:nvSpPr>
        <p:spPr>
          <a:xfrm flipV="1">
            <a:off x="1553779" y="8953500"/>
            <a:ext cx="15180441" cy="7673"/>
          </a:xfrm>
          <a:prstGeom prst="line">
            <a:avLst/>
          </a:prstGeom>
          <a:ln w="38100" cap="flat">
            <a:solidFill>
              <a:srgbClr val="C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53A0615-4DCA-A62A-C81A-68CB86ED8501}"/>
              </a:ext>
            </a:extLst>
          </p:cNvPr>
          <p:cNvSpPr txBox="1"/>
          <p:nvPr/>
        </p:nvSpPr>
        <p:spPr>
          <a:xfrm>
            <a:off x="1447800" y="9186065"/>
            <a:ext cx="951547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en-US" sz="2400" b="1" spc="114" dirty="0">
                <a:solidFill>
                  <a:srgbClr val="C00000"/>
                </a:solidFill>
                <a:latin typeface="Open Sauce"/>
              </a:rPr>
              <a:t>13</a:t>
            </a:r>
            <a:r>
              <a:rPr lang="en-US" sz="2400" b="1" spc="114" baseline="30000" dirty="0">
                <a:solidFill>
                  <a:srgbClr val="C00000"/>
                </a:solidFill>
                <a:latin typeface="Open Sauce"/>
              </a:rPr>
              <a:t>th</a:t>
            </a:r>
            <a:r>
              <a:rPr lang="en-US" sz="2400" spc="114" dirty="0">
                <a:solidFill>
                  <a:srgbClr val="C00000"/>
                </a:solidFill>
                <a:latin typeface="Open Sauce"/>
              </a:rPr>
              <a:t> </a:t>
            </a:r>
            <a:r>
              <a:rPr lang="en-US" sz="2400" b="1" i="0" cap="all" dirty="0">
                <a:solidFill>
                  <a:srgbClr val="C00000"/>
                </a:solidFill>
                <a:effectLst/>
                <a:latin typeface="Source Sans Pro" panose="020B0604020202020204" pitchFamily="34" charset="0"/>
              </a:rPr>
              <a:t>NATIONAL YOUNG RESEARCHERS CONFERENCE</a:t>
            </a:r>
            <a:endParaRPr lang="en-US" b="1" i="0" cap="all" dirty="0">
              <a:solidFill>
                <a:srgbClr val="C00000"/>
              </a:solidFill>
              <a:effectLst/>
              <a:latin typeface="Source Sans Pro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A048A01-CDA6-CA61-4D8A-A5A07EFFDA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25600" y="8968847"/>
            <a:ext cx="3690256" cy="1227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79486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1033</TotalTime>
  <Words>148</Words>
  <Application>Microsoft Office PowerPoint</Application>
  <PresentationFormat>Custom</PresentationFormat>
  <Paragraphs>43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2" baseType="lpstr">
      <vt:lpstr>Times New Roman</vt:lpstr>
      <vt:lpstr>Open Sauce</vt:lpstr>
      <vt:lpstr>Calibri</vt:lpstr>
      <vt:lpstr>Wingdings</vt:lpstr>
      <vt:lpstr>Times New Roman Bold</vt:lpstr>
      <vt:lpstr>Georgia Pro</vt:lpstr>
      <vt:lpstr>Source Sans Pro</vt:lpstr>
      <vt:lpstr>Codec Pro ExtraBold Italics</vt:lpstr>
      <vt:lpstr>Courier New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Green minimalist professional Business Proposal Presentation</dc:title>
  <dc:creator>Golden</dc:creator>
  <cp:lastModifiedBy>Alpaslan Toker</cp:lastModifiedBy>
  <cp:revision>26</cp:revision>
  <dcterms:created xsi:type="dcterms:W3CDTF">2006-08-16T00:00:00Z</dcterms:created>
  <dcterms:modified xsi:type="dcterms:W3CDTF">2026-05-12T12:40:51Z</dcterms:modified>
  <dc:identifier>DAFhzImcHB8</dc:identifier>
</cp:coreProperties>
</file>